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4A64FB-BBA8-FDC8-1D65-2EC446B5AF7C}" name="Marion Ruellan" initials="MR" userId="S::marion.ruellan@est-ensemble.fr::171928ae-cf36-4ae8-85a6-98710abd66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47" d="100"/>
          <a:sy n="47" d="100"/>
        </p:scale>
        <p:origin x="18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33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84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24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59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3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87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3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5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B2C8-EEF7-492E-BD57-EC97A88F571F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8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F8452-BFFC-670B-2B36-A442FF6A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Collaboratif DAD Backup\Aménagement\Cartographies et données APUR\Fond de plan Est Ensemble\160902_fond_plan_gris_limites_EE.png">
            <a:extLst>
              <a:ext uri="{FF2B5EF4-FFF2-40B4-BE49-F238E27FC236}">
                <a16:creationId xmlns:a16="http://schemas.microsoft.com/office/drawing/2014/main" id="{6DF623FE-75E4-CC41-D30C-8D84AA09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4409"/>
            <a:ext cx="7056783" cy="6251799"/>
          </a:xfrm>
          <a:prstGeom prst="rect">
            <a:avLst/>
          </a:prstGeom>
          <a:solidFill>
            <a:srgbClr val="000000"/>
          </a:solidFill>
          <a:ln>
            <a:solidFill>
              <a:schemeClr val="accent2"/>
            </a:solidFill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88C625B2-A478-C8A9-EAC2-BD253AD7DFA4}"/>
              </a:ext>
            </a:extLst>
          </p:cNvPr>
          <p:cNvSpPr txBox="1"/>
          <p:nvPr/>
        </p:nvSpPr>
        <p:spPr>
          <a:xfrm>
            <a:off x="3059832" y="11663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Annexe 1a : Plan de localisation des 3 sites de la session 2026</a:t>
            </a:r>
          </a:p>
        </p:txBody>
      </p:sp>
      <p:pic>
        <p:nvPicPr>
          <p:cNvPr id="60" name="Image 59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6C9FEC-EB18-FC93-1F75-38A7E3210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602" r="20849" b="19912"/>
          <a:stretch/>
        </p:blipFill>
        <p:spPr bwMode="auto">
          <a:xfrm>
            <a:off x="-85248" y="-10234"/>
            <a:ext cx="1632912" cy="943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92CABA54-E9E4-601A-AAB2-C0E1CB344FE8}"/>
              </a:ext>
            </a:extLst>
          </p:cNvPr>
          <p:cNvGrpSpPr/>
          <p:nvPr/>
        </p:nvGrpSpPr>
        <p:grpSpPr>
          <a:xfrm>
            <a:off x="4623369" y="2539514"/>
            <a:ext cx="263183" cy="256219"/>
            <a:chOff x="4283968" y="4725144"/>
            <a:chExt cx="263183" cy="256219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407B0329-37CB-D878-C4B3-21FC23D25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3D1064E6-8514-A395-2FE6-EDB477715B45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0A97ECFD-190E-7807-F5F2-D9D2FF27DC5A}"/>
              </a:ext>
            </a:extLst>
          </p:cNvPr>
          <p:cNvSpPr txBox="1"/>
          <p:nvPr/>
        </p:nvSpPr>
        <p:spPr>
          <a:xfrm>
            <a:off x="197730" y="1357027"/>
            <a:ext cx="3070459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1– Ancien garage automobile « Ex-Speedy » </a:t>
            </a: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à Pantin,</a:t>
            </a:r>
            <a:endParaRPr lang="fr-FR" sz="1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000" dirty="0"/>
              <a:t>5 route de Noisy-le-Sec, 93500 Pantin</a:t>
            </a:r>
          </a:p>
          <a:p>
            <a:r>
              <a:rPr lang="fr-FR" sz="1000" dirty="0"/>
              <a:t>Locaux typiques d’un garage automobile de 263m²</a:t>
            </a:r>
          </a:p>
          <a:p>
            <a:r>
              <a:rPr lang="fr-FR" sz="1000" dirty="0"/>
              <a:t>Quartier : station Bobigny-Pantin-Raymond Queneau</a:t>
            </a:r>
          </a:p>
          <a:p>
            <a:r>
              <a:rPr lang="fr-FR" sz="1000" dirty="0"/>
              <a:t>Propriété : Ville de Pantin</a:t>
            </a: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B937C3F2-F8E3-412D-8384-80CBA0C73D1D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268190" y="2038040"/>
            <a:ext cx="1393721" cy="5389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A3AF8DE6-7A1A-C273-7CD2-1969D7B3127A}"/>
              </a:ext>
            </a:extLst>
          </p:cNvPr>
          <p:cNvSpPr txBox="1"/>
          <p:nvPr/>
        </p:nvSpPr>
        <p:spPr>
          <a:xfrm>
            <a:off x="5851708" y="5672179"/>
            <a:ext cx="304077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3– Espaces extérieurs </a:t>
            </a: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en cœur d’îlot à Noisy-le-Sec,</a:t>
            </a: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PRU du </a:t>
            </a:r>
            <a:r>
              <a:rPr lang="fr-F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Londeau</a:t>
            </a: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sz="1000" dirty="0"/>
              <a:t>93130, Noisy-le-Sec</a:t>
            </a:r>
          </a:p>
          <a:p>
            <a:r>
              <a:rPr lang="fr-FR" sz="1000" dirty="0"/>
              <a:t>Place centrale et parvis des écoles en cœur de quartier, aire de jeux et ses abords, pieds des tours 4 et 6</a:t>
            </a:r>
          </a:p>
          <a:p>
            <a:r>
              <a:rPr lang="fr-FR" sz="1000" dirty="0"/>
              <a:t>Quartier : PRU du </a:t>
            </a:r>
            <a:r>
              <a:rPr lang="fr-FR" sz="1000" dirty="0" err="1"/>
              <a:t>Londeau</a:t>
            </a:r>
            <a:endParaRPr lang="fr-FR" sz="1000" dirty="0"/>
          </a:p>
          <a:p>
            <a:r>
              <a:rPr lang="fr-FR" sz="1000" dirty="0"/>
              <a:t>Propriété : </a:t>
            </a:r>
            <a:r>
              <a:rPr lang="fr-FR" sz="1000" dirty="0" err="1"/>
              <a:t>Logirep</a:t>
            </a:r>
            <a:r>
              <a:rPr lang="fr-FR" sz="1000" dirty="0"/>
              <a:t> (bailleur social)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83A1D0A-71EA-319D-E50B-891598638C37}"/>
              </a:ext>
            </a:extLst>
          </p:cNvPr>
          <p:cNvGrpSpPr/>
          <p:nvPr/>
        </p:nvGrpSpPr>
        <p:grpSpPr>
          <a:xfrm>
            <a:off x="6764417" y="3300890"/>
            <a:ext cx="263183" cy="256219"/>
            <a:chOff x="4283968" y="4725144"/>
            <a:chExt cx="263183" cy="25621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F3D4DEC-A854-C579-1CAB-7A73C75F45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69F4DC3-C040-1ED0-E8AE-A6A54AED8CE5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0721897-06DD-C916-E13F-2650A944C1A2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6927265" y="3568743"/>
            <a:ext cx="444829" cy="21034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850F7E13-3909-C42E-1C88-7D844F404F1D}"/>
              </a:ext>
            </a:extLst>
          </p:cNvPr>
          <p:cNvGrpSpPr/>
          <p:nvPr/>
        </p:nvGrpSpPr>
        <p:grpSpPr>
          <a:xfrm>
            <a:off x="4773626" y="2603714"/>
            <a:ext cx="263183" cy="256219"/>
            <a:chOff x="4283968" y="4725144"/>
            <a:chExt cx="263183" cy="25621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A096F570-B1C5-FEE6-EC30-62336AB64A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A4C8618-AEAF-6111-9634-08B07344D126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A97C02AE-4735-0693-61DB-59348EE3927D}"/>
              </a:ext>
            </a:extLst>
          </p:cNvPr>
          <p:cNvSpPr txBox="1"/>
          <p:nvPr/>
        </p:nvSpPr>
        <p:spPr>
          <a:xfrm>
            <a:off x="209929" y="4347347"/>
            <a:ext cx="304605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Bâtiment Moratin à Romainville, </a:t>
            </a:r>
          </a:p>
          <a:p>
            <a:r>
              <a:rPr lang="fr-FR" sz="1000" dirty="0"/>
              <a:t>22 avenue Gaston Roussel, 93230 Romainville</a:t>
            </a:r>
          </a:p>
          <a:p>
            <a:r>
              <a:rPr lang="fr-FR" sz="1000" dirty="0"/>
              <a:t>2 entrepôts hangars et bureaux principaux avec espaces extérieurs bétonnés sur un terrain de 2 718m² </a:t>
            </a:r>
          </a:p>
          <a:p>
            <a:r>
              <a:rPr lang="fr-FR" sz="1000" dirty="0"/>
              <a:t>Quartier : Bas-Pays de Romainville </a:t>
            </a:r>
            <a:br>
              <a:rPr lang="fr-FR" sz="1000" dirty="0"/>
            </a:br>
            <a:r>
              <a:rPr lang="fr-FR" sz="1000" dirty="0"/>
              <a:t>Propriété : </a:t>
            </a:r>
            <a:r>
              <a:rPr lang="fr-FR" sz="1000" dirty="0" err="1"/>
              <a:t>Séquano</a:t>
            </a:r>
            <a:r>
              <a:rPr lang="fr-FR" sz="1000" dirty="0"/>
              <a:t> (aménageur ZAC de l’Horloge)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A045EAB-6B67-DAB1-16E1-63ABC5D4B9AB}"/>
              </a:ext>
            </a:extLst>
          </p:cNvPr>
          <p:cNvCxnSpPr>
            <a:cxnSpLocks/>
          </p:cNvCxnSpPr>
          <p:nvPr/>
        </p:nvCxnSpPr>
        <p:spPr>
          <a:xfrm flipV="1">
            <a:off x="3268189" y="2828385"/>
            <a:ext cx="1518028" cy="20267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146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RDG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Gaumont</dc:creator>
  <cp:lastModifiedBy>Marion Ruellan</cp:lastModifiedBy>
  <cp:revision>164</cp:revision>
  <cp:lastPrinted>2017-06-23T14:23:53Z</cp:lastPrinted>
  <dcterms:created xsi:type="dcterms:W3CDTF">2016-09-02T12:40:47Z</dcterms:created>
  <dcterms:modified xsi:type="dcterms:W3CDTF">2026-05-22T14:33:32Z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af1bed-63a2-4a4f-bd6f-a72ad483982c_Enabled">
    <vt:lpwstr>true</vt:lpwstr>
  </property>
  <property fmtid="{D5CDD505-2E9C-101B-9397-08002B2CF9AE}" pid="3" name="MSIP_Label_95af1bed-63a2-4a4f-bd6f-a72ad483982c_SetDate">
    <vt:lpwstr>2026-05-11T09:46:10Z</vt:lpwstr>
  </property>
  <property fmtid="{D5CDD505-2E9C-101B-9397-08002B2CF9AE}" pid="4" name="MSIP_Label_95af1bed-63a2-4a4f-bd6f-a72ad483982c_Method">
    <vt:lpwstr>Standard</vt:lpwstr>
  </property>
  <property fmtid="{D5CDD505-2E9C-101B-9397-08002B2CF9AE}" pid="5" name="MSIP_Label_95af1bed-63a2-4a4f-bd6f-a72ad483982c_Name">
    <vt:lpwstr>defa4170-0d19-0005-0004-bc88714345d2</vt:lpwstr>
  </property>
  <property fmtid="{D5CDD505-2E9C-101B-9397-08002B2CF9AE}" pid="6" name="MSIP_Label_95af1bed-63a2-4a4f-bd6f-a72ad483982c_SiteId">
    <vt:lpwstr>663f9ebc-9fc5-4a24-8f32-dadc6b0d616f</vt:lpwstr>
  </property>
  <property fmtid="{D5CDD505-2E9C-101B-9397-08002B2CF9AE}" pid="7" name="MSIP_Label_95af1bed-63a2-4a4f-bd6f-a72ad483982c_ActionId">
    <vt:lpwstr>f38480f6-dff4-4236-a846-5f92e365f1bb</vt:lpwstr>
  </property>
  <property fmtid="{D5CDD505-2E9C-101B-9397-08002B2CF9AE}" pid="8" name="MSIP_Label_95af1bed-63a2-4a4f-bd6f-a72ad483982c_ContentBits">
    <vt:lpwstr>0</vt:lpwstr>
  </property>
  <property fmtid="{D5CDD505-2E9C-101B-9397-08002B2CF9AE}" pid="9" name="MSIP_Label_95af1bed-63a2-4a4f-bd6f-a72ad483982c_Tag">
    <vt:lpwstr>10, 3, 0, 1</vt:lpwstr>
  </property>
</Properties>
</file>