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74" d="100"/>
          <a:sy n="74" d="100"/>
        </p:scale>
        <p:origin x="9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33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4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84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24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59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33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87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3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75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B2C8-EEF7-492E-BD57-EC97A88F571F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7E7DE-67B2-4D4B-8236-D6A647097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8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F8452-BFFC-670B-2B36-A442FF6A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Collaboratif DAD Backup\Aménagement\Cartographies et données APUR\Fond de plan Est Ensemble\160902_fond_plan_gris_limites_EE.png">
            <a:extLst>
              <a:ext uri="{FF2B5EF4-FFF2-40B4-BE49-F238E27FC236}">
                <a16:creationId xmlns:a16="http://schemas.microsoft.com/office/drawing/2014/main" id="{6DF623FE-75E4-CC41-D30C-8D84AA09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2992"/>
            <a:ext cx="7056783" cy="6251799"/>
          </a:xfrm>
          <a:prstGeom prst="rect">
            <a:avLst/>
          </a:prstGeom>
          <a:solidFill>
            <a:srgbClr val="000000"/>
          </a:solidFill>
          <a:ln>
            <a:solidFill>
              <a:schemeClr val="accent2"/>
            </a:solidFill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88C625B2-A478-C8A9-EAC2-BD253AD7DFA4}"/>
              </a:ext>
            </a:extLst>
          </p:cNvPr>
          <p:cNvSpPr txBox="1"/>
          <p:nvPr/>
        </p:nvSpPr>
        <p:spPr>
          <a:xfrm>
            <a:off x="3059832" y="11663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Annexe 1a : Plan de localisation des sites de la session 2024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41F9958-A9BD-FCA7-912D-F981A5774A94}"/>
              </a:ext>
            </a:extLst>
          </p:cNvPr>
          <p:cNvGrpSpPr/>
          <p:nvPr/>
        </p:nvGrpSpPr>
        <p:grpSpPr>
          <a:xfrm>
            <a:off x="6973311" y="1504190"/>
            <a:ext cx="263183" cy="256219"/>
            <a:chOff x="4283968" y="4725144"/>
            <a:chExt cx="263183" cy="25621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5FD01C6-5CAE-EAB4-476C-DA70C608C9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54F84FE0-9FAD-2E99-72AB-B26263168689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59099E2-EB12-D7F8-6128-52EB494730FC}"/>
              </a:ext>
            </a:extLst>
          </p:cNvPr>
          <p:cNvCxnSpPr>
            <a:cxnSpLocks/>
            <a:stCxn id="24" idx="7"/>
          </p:cNvCxnSpPr>
          <p:nvPr/>
        </p:nvCxnSpPr>
        <p:spPr>
          <a:xfrm flipV="1">
            <a:off x="7197952" y="1300496"/>
            <a:ext cx="110533" cy="241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57691EA4-D3DC-5ED1-109C-AA34F6369678}"/>
              </a:ext>
            </a:extLst>
          </p:cNvPr>
          <p:cNvSpPr txBox="1"/>
          <p:nvPr/>
        </p:nvSpPr>
        <p:spPr>
          <a:xfrm>
            <a:off x="6707856" y="445605"/>
            <a:ext cx="232864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– Friche au sein de la ZAC Rives de l’Ourcq</a:t>
            </a:r>
          </a:p>
          <a:p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7-9 chemin </a:t>
            </a:r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atéral, 93140 Bondy</a:t>
            </a:r>
          </a:p>
          <a:p>
            <a:r>
              <a:rPr lang="fr-FR" sz="1000" dirty="0"/>
              <a:t>767 m² (option 1213 m² supplémentaire)</a:t>
            </a:r>
          </a:p>
          <a:p>
            <a:r>
              <a:rPr lang="fr-FR" sz="1000" dirty="0"/>
              <a:t>Quartier : ZAC Rives de l’Ourcq</a:t>
            </a:r>
          </a:p>
          <a:p>
            <a:r>
              <a:rPr lang="fr-FR" sz="1000" dirty="0"/>
              <a:t>Propriété : </a:t>
            </a:r>
            <a:r>
              <a:rPr lang="fr-FR" sz="1000" dirty="0" err="1"/>
              <a:t>Sequano</a:t>
            </a:r>
            <a:endParaRPr lang="fr-FR" sz="1000" dirty="0"/>
          </a:p>
        </p:txBody>
      </p:sp>
      <p:pic>
        <p:nvPicPr>
          <p:cNvPr id="60" name="Image 59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6C9FEC-EB18-FC93-1F75-38A7E3210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602" r="20849" b="19912"/>
          <a:stretch/>
        </p:blipFill>
        <p:spPr bwMode="auto">
          <a:xfrm>
            <a:off x="-85248" y="-10234"/>
            <a:ext cx="1632912" cy="943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26B9533A-A64C-321D-A897-98A4CD31937F}"/>
              </a:ext>
            </a:extLst>
          </p:cNvPr>
          <p:cNvGrpSpPr/>
          <p:nvPr/>
        </p:nvGrpSpPr>
        <p:grpSpPr>
          <a:xfrm>
            <a:off x="7208151" y="1627234"/>
            <a:ext cx="263183" cy="256219"/>
            <a:chOff x="4283968" y="4725144"/>
            <a:chExt cx="263183" cy="256219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4D6AFD5-48E9-45BB-2B06-7DDF9E19E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2716451-F44B-68DF-7D80-6DBE2387BDFD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E49FB4F1-A24F-AB33-ED24-C3B8147A31F1}"/>
              </a:ext>
            </a:extLst>
          </p:cNvPr>
          <p:cNvSpPr txBox="1"/>
          <p:nvPr/>
        </p:nvSpPr>
        <p:spPr>
          <a:xfrm>
            <a:off x="6707856" y="2234831"/>
            <a:ext cx="2328640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Immeuble de bureaux</a:t>
            </a:r>
            <a:endParaRPr lang="fr-FR" sz="1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127-129 avenue Gallieni</a:t>
            </a:r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93140 Bondy</a:t>
            </a:r>
          </a:p>
          <a:p>
            <a:r>
              <a:rPr lang="fr-FR" sz="1000" dirty="0"/>
              <a:t>3500 m² </a:t>
            </a:r>
          </a:p>
          <a:p>
            <a:r>
              <a:rPr lang="fr-FR" sz="1000" dirty="0"/>
              <a:t>Quartier : Bondy Canal</a:t>
            </a:r>
          </a:p>
          <a:p>
            <a:r>
              <a:rPr lang="fr-FR" sz="1000" dirty="0"/>
              <a:t>Propriété : Darty / AP-HP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110444D-05E8-20D3-09A4-1DB821F17D3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36159" y="1845931"/>
            <a:ext cx="110534" cy="3839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51C5C3E3-DD86-FF83-407F-5EAB29D9030E}"/>
              </a:ext>
            </a:extLst>
          </p:cNvPr>
          <p:cNvGrpSpPr/>
          <p:nvPr/>
        </p:nvGrpSpPr>
        <p:grpSpPr>
          <a:xfrm>
            <a:off x="6872976" y="1554192"/>
            <a:ext cx="263183" cy="256219"/>
            <a:chOff x="4283968" y="4725144"/>
            <a:chExt cx="263183" cy="25621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215EAE8-C9C9-91B2-A582-6434D4C42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05C7F38-767D-6CA1-1BA6-EF9741137EC9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ECD42FB6-B323-8730-B845-DC5112844DAE}"/>
              </a:ext>
            </a:extLst>
          </p:cNvPr>
          <p:cNvSpPr txBox="1"/>
          <p:nvPr/>
        </p:nvSpPr>
        <p:spPr>
          <a:xfrm>
            <a:off x="4109855" y="434010"/>
            <a:ext cx="2397186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 – </a:t>
            </a: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Local 19 en RDC d’immeuble </a:t>
            </a:r>
            <a:endParaRPr lang="fr-FR" sz="1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 rue Simone Veil, 93140 Bondy</a:t>
            </a:r>
          </a:p>
          <a:p>
            <a:r>
              <a:rPr lang="fr-FR" sz="1000" dirty="0"/>
              <a:t>92,62 m²  </a:t>
            </a:r>
          </a:p>
          <a:p>
            <a:r>
              <a:rPr lang="fr-FR" sz="1000" dirty="0"/>
              <a:t>Quartier : ZAC Rives de l’Ourcq</a:t>
            </a:r>
          </a:p>
          <a:p>
            <a:r>
              <a:rPr lang="fr-FR" sz="1000" dirty="0"/>
              <a:t>Propriété : SCCV </a:t>
            </a:r>
            <a:r>
              <a:rPr lang="fr-FR" sz="1000" dirty="0" err="1"/>
              <a:t>Acquarello</a:t>
            </a:r>
            <a:endParaRPr lang="fr-FR" sz="100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6B8ED28-9BBB-9DAE-BFBB-518F62FD5313}"/>
              </a:ext>
            </a:extLst>
          </p:cNvPr>
          <p:cNvGrpSpPr/>
          <p:nvPr/>
        </p:nvGrpSpPr>
        <p:grpSpPr>
          <a:xfrm>
            <a:off x="5602047" y="2765253"/>
            <a:ext cx="263183" cy="256219"/>
            <a:chOff x="4283968" y="4725144"/>
            <a:chExt cx="263183" cy="25621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688A70C-6E8E-113D-B763-4B89AB863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E1497DE-1A87-34BF-834F-B5A7F40D7CF7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E995D01B-D49D-EF3F-A613-ECCC4704FF74}"/>
              </a:ext>
            </a:extLst>
          </p:cNvPr>
          <p:cNvSpPr txBox="1"/>
          <p:nvPr/>
        </p:nvSpPr>
        <p:spPr>
          <a:xfrm>
            <a:off x="731208" y="2192136"/>
            <a:ext cx="2520461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fr-FR" sz="1000" b="1">
                <a:latin typeface="Calibri" panose="020F0502020204030204" pitchFamily="34" charset="0"/>
                <a:ea typeface="Calibri" panose="020F0502020204030204" pitchFamily="34" charset="0"/>
              </a:rPr>
              <a:t>Pavillon centre-ville</a:t>
            </a:r>
            <a:endParaRPr lang="fr-FR" sz="1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000" dirty="0">
                <a:latin typeface="Calibri" panose="020F0502020204030204" pitchFamily="34" charset="0"/>
                <a:ea typeface="Calibri" panose="020F0502020204030204" pitchFamily="34" charset="0"/>
              </a:rPr>
              <a:t>71-71bis rue Saint-Denis, 93130 Noisy-le-Sec</a:t>
            </a:r>
          </a:p>
          <a:p>
            <a:r>
              <a:rPr lang="fr-FR" sz="1000" dirty="0"/>
              <a:t>340 m² </a:t>
            </a:r>
          </a:p>
          <a:p>
            <a:r>
              <a:rPr lang="fr-FR" sz="1000" dirty="0"/>
              <a:t>Quartier : Centre-ville / proche </a:t>
            </a:r>
            <a:r>
              <a:rPr lang="fr-FR" sz="1000" dirty="0" err="1"/>
              <a:t>Bethisy</a:t>
            </a:r>
            <a:endParaRPr lang="fr-FR" sz="1000" dirty="0"/>
          </a:p>
          <a:p>
            <a:r>
              <a:rPr lang="fr-FR" sz="1000" dirty="0"/>
              <a:t>Propriété : Ville de Noisy-le-Sec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D2F21EF4-BC82-EBB3-8ECE-C6F3FA248B0F}"/>
              </a:ext>
            </a:extLst>
          </p:cNvPr>
          <p:cNvGrpSpPr/>
          <p:nvPr/>
        </p:nvGrpSpPr>
        <p:grpSpPr>
          <a:xfrm>
            <a:off x="5959200" y="2465316"/>
            <a:ext cx="263183" cy="256219"/>
            <a:chOff x="4283968" y="4725144"/>
            <a:chExt cx="263183" cy="256219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9488BA95-60F3-3EAC-4B53-3BF567914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DDC2ADFC-8C4F-8588-7599-1641A80AB670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29F03C14-F7A7-0355-DBBD-E762610FAEFA}"/>
              </a:ext>
            </a:extLst>
          </p:cNvPr>
          <p:cNvSpPr txBox="1"/>
          <p:nvPr/>
        </p:nvSpPr>
        <p:spPr>
          <a:xfrm>
            <a:off x="958852" y="1142664"/>
            <a:ext cx="2292817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Square Sangnier</a:t>
            </a:r>
          </a:p>
          <a:p>
            <a:r>
              <a:rPr lang="fr-FR" sz="1000" dirty="0"/>
              <a:t>5 rue Marc Sangnier, 93130 Noisy-le-Sec</a:t>
            </a:r>
          </a:p>
          <a:p>
            <a:r>
              <a:rPr lang="fr-FR" sz="1000" dirty="0"/>
              <a:t> 3 923 m² </a:t>
            </a:r>
          </a:p>
          <a:p>
            <a:r>
              <a:rPr lang="fr-FR" sz="1000" dirty="0"/>
              <a:t>Quartier : Gare de Noisy-le-Sec</a:t>
            </a:r>
          </a:p>
          <a:p>
            <a:r>
              <a:rPr lang="fr-FR" sz="1000" dirty="0"/>
              <a:t>Propriété : Ville de Noisy-le-Sec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2CABA54-E9E4-601A-AAB2-C0E1CB344FE8}"/>
              </a:ext>
            </a:extLst>
          </p:cNvPr>
          <p:cNvGrpSpPr/>
          <p:nvPr/>
        </p:nvGrpSpPr>
        <p:grpSpPr>
          <a:xfrm>
            <a:off x="5633303" y="3783466"/>
            <a:ext cx="263183" cy="256219"/>
            <a:chOff x="4283968" y="4725144"/>
            <a:chExt cx="263183" cy="256219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407B0329-37CB-D878-C4B3-21FC23D25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3D1064E6-8514-A395-2FE6-EDB477715B45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0A97ECFD-190E-7807-F5F2-D9D2FF27DC5A}"/>
              </a:ext>
            </a:extLst>
          </p:cNvPr>
          <p:cNvSpPr txBox="1"/>
          <p:nvPr/>
        </p:nvSpPr>
        <p:spPr>
          <a:xfrm>
            <a:off x="814316" y="4135222"/>
            <a:ext cx="2896174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 – MOHO - Friche Montreuil-Hôpital</a:t>
            </a:r>
          </a:p>
          <a:p>
            <a:r>
              <a:rPr lang="fr-FR" sz="1000" dirty="0"/>
              <a:t>91-93 boulevard de la Boissière, 93130 Noisy-le-Sec 2500 m² </a:t>
            </a:r>
          </a:p>
          <a:p>
            <a:r>
              <a:rPr lang="fr-FR" sz="1000" dirty="0"/>
              <a:t>Quartier : Boissière</a:t>
            </a:r>
            <a:br>
              <a:rPr lang="fr-FR" sz="1000" dirty="0"/>
            </a:br>
            <a:r>
              <a:rPr lang="fr-FR" sz="1000" dirty="0"/>
              <a:t>Propriété : RATP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0A250F5-4185-BE23-DAA4-9C6A71954246}"/>
              </a:ext>
            </a:extLst>
          </p:cNvPr>
          <p:cNvGrpSpPr/>
          <p:nvPr/>
        </p:nvGrpSpPr>
        <p:grpSpPr>
          <a:xfrm>
            <a:off x="7111650" y="4800526"/>
            <a:ext cx="263183" cy="256219"/>
            <a:chOff x="4283968" y="4725144"/>
            <a:chExt cx="263183" cy="256219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268ECA00-98C9-7B9A-8990-EEFE9696AD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4302" y="4821996"/>
              <a:ext cx="62514" cy="62514"/>
            </a:xfrm>
            <a:prstGeom prst="ellipse">
              <a:avLst/>
            </a:prstGeom>
            <a:solidFill>
              <a:srgbClr val="990000"/>
            </a:solidFill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94ABC55D-ABB3-CF19-773B-77623F2D7247}"/>
                </a:ext>
              </a:extLst>
            </p:cNvPr>
            <p:cNvSpPr/>
            <p:nvPr/>
          </p:nvSpPr>
          <p:spPr>
            <a:xfrm>
              <a:off x="4283968" y="4725144"/>
              <a:ext cx="263183" cy="256219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74EA49F2-3B35-04DA-CCFC-6C191CD57921}"/>
              </a:ext>
            </a:extLst>
          </p:cNvPr>
          <p:cNvSpPr txBox="1"/>
          <p:nvPr/>
        </p:nvSpPr>
        <p:spPr>
          <a:xfrm>
            <a:off x="6848240" y="5563977"/>
            <a:ext cx="188806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– </a:t>
            </a:r>
            <a:r>
              <a:rPr lang="fr-FR" sz="1000" b="1" dirty="0">
                <a:latin typeface="Calibri" panose="020F0502020204030204" pitchFamily="34" charset="0"/>
                <a:ea typeface="Calibri" panose="020F0502020204030204" pitchFamily="34" charset="0"/>
              </a:rPr>
              <a:t>Espace végétalisé en pied d’immeuble</a:t>
            </a:r>
            <a:endParaRPr lang="fr-FR" sz="1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000" dirty="0"/>
              <a:t>40 allée Romain Rolland</a:t>
            </a:r>
          </a:p>
          <a:p>
            <a:r>
              <a:rPr lang="fr-FR" sz="1000" dirty="0"/>
              <a:t>600 m² </a:t>
            </a:r>
          </a:p>
          <a:p>
            <a:r>
              <a:rPr lang="fr-FR" sz="1000" dirty="0"/>
              <a:t>Quartier : Le Morillon</a:t>
            </a:r>
            <a:br>
              <a:rPr lang="fr-FR" sz="1000" dirty="0"/>
            </a:br>
            <a:r>
              <a:rPr lang="fr-FR" sz="1000" dirty="0"/>
              <a:t>Propriété : Est Ensemble Habitat</a:t>
            </a:r>
          </a:p>
        </p:txBody>
      </p:sp>
      <p:cxnSp>
        <p:nvCxnSpPr>
          <p:cNvPr id="1025" name="Connecteur droit 1024">
            <a:extLst>
              <a:ext uri="{FF2B5EF4-FFF2-40B4-BE49-F238E27FC236}">
                <a16:creationId xmlns:a16="http://schemas.microsoft.com/office/drawing/2014/main" id="{69947100-1811-7518-1401-AE7A3CCD4E25}"/>
              </a:ext>
            </a:extLst>
          </p:cNvPr>
          <p:cNvCxnSpPr>
            <a:cxnSpLocks/>
          </p:cNvCxnSpPr>
          <p:nvPr/>
        </p:nvCxnSpPr>
        <p:spPr>
          <a:xfrm>
            <a:off x="6214083" y="1298490"/>
            <a:ext cx="663187" cy="324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Connecteur droit 1029">
            <a:extLst>
              <a:ext uri="{FF2B5EF4-FFF2-40B4-BE49-F238E27FC236}">
                <a16:creationId xmlns:a16="http://schemas.microsoft.com/office/drawing/2014/main" id="{6A2FD9DA-8BF3-C2A2-38D3-80E12D591BA3}"/>
              </a:ext>
            </a:extLst>
          </p:cNvPr>
          <p:cNvCxnSpPr>
            <a:cxnSpLocks/>
          </p:cNvCxnSpPr>
          <p:nvPr/>
        </p:nvCxnSpPr>
        <p:spPr>
          <a:xfrm>
            <a:off x="3251669" y="1755343"/>
            <a:ext cx="2717236" cy="7751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93EBE201-2BD9-FB2A-BB87-D9D7E4B4D34B}"/>
              </a:ext>
            </a:extLst>
          </p:cNvPr>
          <p:cNvCxnSpPr>
            <a:cxnSpLocks/>
          </p:cNvCxnSpPr>
          <p:nvPr/>
        </p:nvCxnSpPr>
        <p:spPr>
          <a:xfrm>
            <a:off x="3251669" y="2465316"/>
            <a:ext cx="2350377" cy="388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F1ADB075-38DF-18F9-0EDC-9EAC4F283237}"/>
              </a:ext>
            </a:extLst>
          </p:cNvPr>
          <p:cNvCxnSpPr>
            <a:cxnSpLocks/>
            <a:stCxn id="62" idx="4"/>
          </p:cNvCxnSpPr>
          <p:nvPr/>
        </p:nvCxnSpPr>
        <p:spPr>
          <a:xfrm>
            <a:off x="7243242" y="5056745"/>
            <a:ext cx="124225" cy="519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B937C3F2-F8E3-412D-8384-80CBA0C73D1D}"/>
              </a:ext>
            </a:extLst>
          </p:cNvPr>
          <p:cNvCxnSpPr>
            <a:cxnSpLocks/>
          </p:cNvCxnSpPr>
          <p:nvPr/>
        </p:nvCxnSpPr>
        <p:spPr>
          <a:xfrm flipV="1">
            <a:off x="3749637" y="3911575"/>
            <a:ext cx="1883665" cy="431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188</Words>
  <Application>Microsoft Office PowerPoint</Application>
  <PresentationFormat>Affichage à l'écran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RDG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Gaumont</dc:creator>
  <cp:lastModifiedBy>Delphine Gemon</cp:lastModifiedBy>
  <cp:revision>99</cp:revision>
  <cp:lastPrinted>2017-06-23T14:23:53Z</cp:lastPrinted>
  <dcterms:created xsi:type="dcterms:W3CDTF">2016-09-02T12:40:47Z</dcterms:created>
  <dcterms:modified xsi:type="dcterms:W3CDTF">2024-02-19T16:22:22Z</dcterms:modified>
</cp:coreProperties>
</file>